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veat" panose="020B0604020202020204" charset="0"/>
      <p:regular r:id="rId10"/>
    </p:embeddedFont>
    <p:embeddedFont>
      <p:font typeface="Caveat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31.svg"/><Relationship Id="rId12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3.svg"/><Relationship Id="rId5" Type="http://schemas.openxmlformats.org/officeDocument/2006/relationships/image" Target="../media/image5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6.sv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31.svg"/><Relationship Id="rId12" Type="http://schemas.openxmlformats.org/officeDocument/2006/relationships/image" Target="../media/image42.svg"/><Relationship Id="rId17" Type="http://schemas.openxmlformats.org/officeDocument/2006/relationships/image" Target="../media/image15.png"/><Relationship Id="rId2" Type="http://schemas.openxmlformats.org/officeDocument/2006/relationships/image" Target="../media/image17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1.png"/><Relationship Id="rId5" Type="http://schemas.openxmlformats.org/officeDocument/2006/relationships/image" Target="../media/image39.svg"/><Relationship Id="rId15" Type="http://schemas.openxmlformats.org/officeDocument/2006/relationships/image" Target="../media/image13.png"/><Relationship Id="rId10" Type="http://schemas.openxmlformats.org/officeDocument/2006/relationships/image" Target="../media/image33.svg"/><Relationship Id="rId4" Type="http://schemas.openxmlformats.org/officeDocument/2006/relationships/image" Target="../media/image38.png"/><Relationship Id="rId9" Type="http://schemas.openxmlformats.org/officeDocument/2006/relationships/image" Target="../media/image32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35.svg"/><Relationship Id="rId12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1.png"/><Relationship Id="rId5" Type="http://schemas.openxmlformats.org/officeDocument/2006/relationships/image" Target="../media/image33.svg"/><Relationship Id="rId10" Type="http://schemas.openxmlformats.org/officeDocument/2006/relationships/image" Target="../media/image50.png"/><Relationship Id="rId4" Type="http://schemas.openxmlformats.org/officeDocument/2006/relationships/image" Target="../media/image32.png"/><Relationship Id="rId9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55.svg"/><Relationship Id="rId4" Type="http://schemas.openxmlformats.org/officeDocument/2006/relationships/image" Target="../media/image53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16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8.sv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18244">
            <a:off x="2727193" y="-129218"/>
            <a:ext cx="16990230" cy="10966421"/>
          </a:xfrm>
          <a:custGeom>
            <a:avLst/>
            <a:gdLst/>
            <a:ahLst/>
            <a:cxnLst/>
            <a:rect l="l" t="t" r="r" b="b"/>
            <a:pathLst>
              <a:path w="16990230" h="10966421">
                <a:moveTo>
                  <a:pt x="0" y="0"/>
                </a:moveTo>
                <a:lnTo>
                  <a:pt x="16990230" y="0"/>
                </a:lnTo>
                <a:lnTo>
                  <a:pt x="16990230" y="10966421"/>
                </a:lnTo>
                <a:lnTo>
                  <a:pt x="0" y="10966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752133">
            <a:off x="7746375" y="-1440165"/>
            <a:ext cx="16021308" cy="7990627"/>
          </a:xfrm>
          <a:custGeom>
            <a:avLst/>
            <a:gdLst/>
            <a:ahLst/>
            <a:cxnLst/>
            <a:rect l="l" t="t" r="r" b="b"/>
            <a:pathLst>
              <a:path w="16021308" h="7990627">
                <a:moveTo>
                  <a:pt x="0" y="0"/>
                </a:moveTo>
                <a:lnTo>
                  <a:pt x="16021308" y="0"/>
                </a:lnTo>
                <a:lnTo>
                  <a:pt x="16021308" y="7990628"/>
                </a:lnTo>
                <a:lnTo>
                  <a:pt x="0" y="7990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9621">
            <a:off x="-883311" y="3594771"/>
            <a:ext cx="8324614" cy="8324614"/>
          </a:xfrm>
          <a:custGeom>
            <a:avLst/>
            <a:gdLst/>
            <a:ahLst/>
            <a:cxnLst/>
            <a:rect l="l" t="t" r="r" b="b"/>
            <a:pathLst>
              <a:path w="8324614" h="8324614">
                <a:moveTo>
                  <a:pt x="0" y="0"/>
                </a:moveTo>
                <a:lnTo>
                  <a:pt x="8324615" y="0"/>
                </a:lnTo>
                <a:lnTo>
                  <a:pt x="8324615" y="8324614"/>
                </a:lnTo>
                <a:lnTo>
                  <a:pt x="0" y="8324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989251">
            <a:off x="-8115300" y="285382"/>
            <a:ext cx="16230600" cy="6066187"/>
          </a:xfrm>
          <a:custGeom>
            <a:avLst/>
            <a:gdLst/>
            <a:ahLst/>
            <a:cxnLst/>
            <a:rect l="l" t="t" r="r" b="b"/>
            <a:pathLst>
              <a:path w="16230600" h="6066187">
                <a:moveTo>
                  <a:pt x="0" y="0"/>
                </a:moveTo>
                <a:lnTo>
                  <a:pt x="16230600" y="0"/>
                </a:lnTo>
                <a:lnTo>
                  <a:pt x="16230600" y="6066187"/>
                </a:lnTo>
                <a:lnTo>
                  <a:pt x="0" y="6066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9700">
            <a:off x="11914696" y="-5904700"/>
            <a:ext cx="9111163" cy="9111163"/>
          </a:xfrm>
          <a:custGeom>
            <a:avLst/>
            <a:gdLst/>
            <a:ahLst/>
            <a:cxnLst/>
            <a:rect l="l" t="t" r="r" b="b"/>
            <a:pathLst>
              <a:path w="9111163" h="9111163">
                <a:moveTo>
                  <a:pt x="0" y="0"/>
                </a:moveTo>
                <a:lnTo>
                  <a:pt x="9111163" y="0"/>
                </a:lnTo>
                <a:lnTo>
                  <a:pt x="9111163" y="9111163"/>
                </a:lnTo>
                <a:lnTo>
                  <a:pt x="0" y="9111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52394" y="1905000"/>
            <a:ext cx="6477000" cy="6477000"/>
          </a:xfrm>
          <a:custGeom>
            <a:avLst/>
            <a:gdLst/>
            <a:ahLst/>
            <a:cxnLst/>
            <a:rect l="l" t="t" r="r" b="b"/>
            <a:pathLst>
              <a:path w="6477000" h="6477000">
                <a:moveTo>
                  <a:pt x="0" y="0"/>
                </a:moveTo>
                <a:lnTo>
                  <a:pt x="6477000" y="0"/>
                </a:lnTo>
                <a:lnTo>
                  <a:pt x="6477000" y="6477000"/>
                </a:lnTo>
                <a:lnTo>
                  <a:pt x="0" y="647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46" r="-4706" b="-21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14500" y="1360516"/>
            <a:ext cx="8191500" cy="7565967"/>
          </a:xfrm>
          <a:custGeom>
            <a:avLst/>
            <a:gdLst/>
            <a:ahLst/>
            <a:cxnLst/>
            <a:rect l="l" t="t" r="r" b="b"/>
            <a:pathLst>
              <a:path w="8191500" h="7565967">
                <a:moveTo>
                  <a:pt x="0" y="0"/>
                </a:moveTo>
                <a:lnTo>
                  <a:pt x="8191500" y="0"/>
                </a:lnTo>
                <a:lnTo>
                  <a:pt x="8191500" y="7565968"/>
                </a:lnTo>
                <a:lnTo>
                  <a:pt x="0" y="756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20981">
            <a:off x="8410316" y="7416101"/>
            <a:ext cx="870131" cy="1115553"/>
          </a:xfrm>
          <a:custGeom>
            <a:avLst/>
            <a:gdLst/>
            <a:ahLst/>
            <a:cxnLst/>
            <a:rect l="l" t="t" r="r" b="b"/>
            <a:pathLst>
              <a:path w="870131" h="1115553">
                <a:moveTo>
                  <a:pt x="0" y="0"/>
                </a:moveTo>
                <a:lnTo>
                  <a:pt x="870131" y="0"/>
                </a:lnTo>
                <a:lnTo>
                  <a:pt x="870131" y="1115553"/>
                </a:lnTo>
                <a:lnTo>
                  <a:pt x="0" y="11155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286000" y="3114675"/>
            <a:ext cx="7048500" cy="202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9"/>
              </a:lnSpc>
            </a:pPr>
            <a:r>
              <a:rPr lang="en-US" sz="7199" b="1" spc="-35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How Space-Tech is Uncovering our Past</a:t>
            </a:r>
          </a:p>
        </p:txBody>
      </p:sp>
      <p:sp>
        <p:nvSpPr>
          <p:cNvPr id="11" name="Freeform 11"/>
          <p:cNvSpPr/>
          <p:nvPr/>
        </p:nvSpPr>
        <p:spPr>
          <a:xfrm rot="1014150">
            <a:off x="-317607" y="1271014"/>
            <a:ext cx="2941996" cy="2203822"/>
          </a:xfrm>
          <a:custGeom>
            <a:avLst/>
            <a:gdLst/>
            <a:ahLst/>
            <a:cxnLst/>
            <a:rect l="l" t="t" r="r" b="b"/>
            <a:pathLst>
              <a:path w="2941996" h="2203822">
                <a:moveTo>
                  <a:pt x="0" y="0"/>
                </a:moveTo>
                <a:lnTo>
                  <a:pt x="2941996" y="0"/>
                </a:lnTo>
                <a:lnTo>
                  <a:pt x="2941996" y="2203822"/>
                </a:lnTo>
                <a:lnTo>
                  <a:pt x="0" y="2203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079429">
            <a:off x="-643195" y="-281963"/>
            <a:ext cx="3631359" cy="3177439"/>
          </a:xfrm>
          <a:custGeom>
            <a:avLst/>
            <a:gdLst/>
            <a:ahLst/>
            <a:cxnLst/>
            <a:rect l="l" t="t" r="r" b="b"/>
            <a:pathLst>
              <a:path w="3631359" h="3177439">
                <a:moveTo>
                  <a:pt x="0" y="0"/>
                </a:moveTo>
                <a:lnTo>
                  <a:pt x="3631360" y="0"/>
                </a:lnTo>
                <a:lnTo>
                  <a:pt x="3631360" y="3177439"/>
                </a:lnTo>
                <a:lnTo>
                  <a:pt x="0" y="31774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14500" y="5347812"/>
            <a:ext cx="8191500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12">
                <a:solidFill>
                  <a:srgbClr val="212F3F"/>
                </a:solidFill>
                <a:latin typeface="Caveat"/>
                <a:ea typeface="Caveat"/>
                <a:cs typeface="Caveat"/>
                <a:sym typeface="Caveat"/>
              </a:rPr>
              <a:t>Machine Learning, AI, and Bolivia at the FLMNH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4650" y="6402069"/>
            <a:ext cx="8191500" cy="197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 spc="-18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Raul Rojas</a:t>
            </a:r>
          </a:p>
          <a:p>
            <a:pPr algn="l">
              <a:lnSpc>
                <a:spcPts val="5319"/>
              </a:lnSpc>
            </a:pPr>
            <a:r>
              <a:rPr lang="en-US" sz="3799" b="1" spc="-18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Anthropology &amp; Computer Science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 spc="-18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Mentor: Dr. Nicolas Gauthier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" y="-190500"/>
            <a:ext cx="18669000" cy="10668000"/>
            <a:chOff x="0" y="0"/>
            <a:chExt cx="24892000" cy="1422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-15146" t="21428" r="-15146" b="21428"/>
            <a:stretch>
              <a:fillRect/>
            </a:stretch>
          </p:blipFill>
          <p:spPr>
            <a:xfrm>
              <a:off x="0" y="0"/>
              <a:ext cx="24892000" cy="14224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10800000">
            <a:off x="2275643" y="1333500"/>
            <a:ext cx="13736714" cy="7620000"/>
          </a:xfrm>
          <a:custGeom>
            <a:avLst/>
            <a:gdLst/>
            <a:ahLst/>
            <a:cxnLst/>
            <a:rect l="l" t="t" r="r" b="b"/>
            <a:pathLst>
              <a:path w="13736714" h="7620000">
                <a:moveTo>
                  <a:pt x="0" y="0"/>
                </a:moveTo>
                <a:lnTo>
                  <a:pt x="13736714" y="0"/>
                </a:lnTo>
                <a:lnTo>
                  <a:pt x="13736714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33" t="-2238" b="-1613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13910600" y="666750"/>
            <a:ext cx="2542578" cy="8953500"/>
          </a:xfrm>
          <a:custGeom>
            <a:avLst/>
            <a:gdLst/>
            <a:ahLst/>
            <a:cxnLst/>
            <a:rect l="l" t="t" r="r" b="b"/>
            <a:pathLst>
              <a:path w="2542578" h="8953500">
                <a:moveTo>
                  <a:pt x="0" y="8953500"/>
                </a:moveTo>
                <a:lnTo>
                  <a:pt x="2542578" y="8953500"/>
                </a:lnTo>
                <a:lnTo>
                  <a:pt x="2542578" y="0"/>
                </a:lnTo>
                <a:lnTo>
                  <a:pt x="0" y="0"/>
                </a:lnTo>
                <a:lnTo>
                  <a:pt x="0" y="8953500"/>
                </a:lnTo>
                <a:close/>
              </a:path>
            </a:pathLst>
          </a:custGeom>
          <a:blipFill>
            <a:blip r:embed="rId5"/>
            <a:stretch>
              <a:fillRect l="-180" r="-1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24774" y="6768410"/>
            <a:ext cx="1339226" cy="1322181"/>
          </a:xfrm>
          <a:custGeom>
            <a:avLst/>
            <a:gdLst/>
            <a:ahLst/>
            <a:cxnLst/>
            <a:rect l="l" t="t" r="r" b="b"/>
            <a:pathLst>
              <a:path w="1339226" h="1322181">
                <a:moveTo>
                  <a:pt x="0" y="0"/>
                </a:moveTo>
                <a:lnTo>
                  <a:pt x="1339226" y="0"/>
                </a:lnTo>
                <a:lnTo>
                  <a:pt x="1339226" y="1322180"/>
                </a:lnTo>
                <a:lnTo>
                  <a:pt x="0" y="1322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115550" y="1680986"/>
            <a:ext cx="1211625" cy="1271743"/>
          </a:xfrm>
          <a:custGeom>
            <a:avLst/>
            <a:gdLst/>
            <a:ahLst/>
            <a:cxnLst/>
            <a:rect l="l" t="t" r="r" b="b"/>
            <a:pathLst>
              <a:path w="1211625" h="1271743">
                <a:moveTo>
                  <a:pt x="0" y="0"/>
                </a:moveTo>
                <a:lnTo>
                  <a:pt x="1211625" y="0"/>
                </a:lnTo>
                <a:lnTo>
                  <a:pt x="1211625" y="1271744"/>
                </a:lnTo>
                <a:lnTo>
                  <a:pt x="0" y="1271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24000" y="1923710"/>
            <a:ext cx="7854540" cy="105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2"/>
              </a:lnSpc>
            </a:pPr>
            <a:r>
              <a:rPr lang="en-US" sz="7393" b="1" spc="-36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Background</a:t>
            </a:r>
          </a:p>
        </p:txBody>
      </p:sp>
      <p:sp>
        <p:nvSpPr>
          <p:cNvPr id="9" name="Freeform 9"/>
          <p:cNvSpPr/>
          <p:nvPr/>
        </p:nvSpPr>
        <p:spPr>
          <a:xfrm rot="-1401719">
            <a:off x="2793308" y="754578"/>
            <a:ext cx="744065" cy="1456355"/>
          </a:xfrm>
          <a:custGeom>
            <a:avLst/>
            <a:gdLst/>
            <a:ahLst/>
            <a:cxnLst/>
            <a:rect l="l" t="t" r="r" b="b"/>
            <a:pathLst>
              <a:path w="744065" h="1456355">
                <a:moveTo>
                  <a:pt x="0" y="0"/>
                </a:moveTo>
                <a:lnTo>
                  <a:pt x="744065" y="0"/>
                </a:lnTo>
                <a:lnTo>
                  <a:pt x="744065" y="1456355"/>
                </a:lnTo>
                <a:lnTo>
                  <a:pt x="0" y="1456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678105">
            <a:off x="11121666" y="1521184"/>
            <a:ext cx="5577869" cy="5577869"/>
            <a:chOff x="0" y="0"/>
            <a:chExt cx="190500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1106665" y="1106665"/>
              <a:ext cx="16836669" cy="16836669"/>
            </a:xfrm>
            <a:custGeom>
              <a:avLst/>
              <a:gdLst/>
              <a:ahLst/>
              <a:cxnLst/>
              <a:rect l="l" t="t" r="r" b="b"/>
              <a:pathLst>
                <a:path w="16836669" h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12"/>
              <a:stretch>
                <a:fillRect l="-6136" r="-3520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86000" y="3697674"/>
            <a:ext cx="7977134" cy="373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8202" lvl="1" indent="-374101" algn="just">
              <a:lnSpc>
                <a:spcPts val="4851"/>
              </a:lnSpc>
              <a:buFont typeface="Arial"/>
              <a:buChar char="•"/>
            </a:pPr>
            <a:r>
              <a:rPr lang="en-US" sz="3465" spc="-17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Massive cities like El Dorado reported since first voyage on the Amazon River </a:t>
            </a:r>
          </a:p>
          <a:p>
            <a:pPr algn="just">
              <a:lnSpc>
                <a:spcPts val="2800"/>
              </a:lnSpc>
            </a:pPr>
            <a:endParaRPr lang="en-US" sz="3465" spc="-17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748202" lvl="1" indent="-374101" algn="just">
              <a:lnSpc>
                <a:spcPts val="4851"/>
              </a:lnSpc>
              <a:buFont typeface="Arial"/>
              <a:buChar char="•"/>
            </a:pPr>
            <a:r>
              <a:rPr lang="en-US" sz="3465" spc="-17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Relegated to tall tales</a:t>
            </a:r>
          </a:p>
          <a:p>
            <a:pPr algn="just">
              <a:lnSpc>
                <a:spcPts val="2800"/>
              </a:lnSpc>
            </a:pPr>
            <a:endParaRPr lang="en-US" sz="3465" spc="-17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748202" lvl="1" indent="-374101" algn="just">
              <a:lnSpc>
                <a:spcPts val="4851"/>
              </a:lnSpc>
              <a:buFont typeface="Arial"/>
              <a:buChar char="•"/>
            </a:pPr>
            <a:r>
              <a:rPr lang="en-US" sz="3465" spc="-17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Today, recent advances in computing offer a new perspective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" y="-190500"/>
            <a:ext cx="18669000" cy="10668000"/>
            <a:chOff x="0" y="0"/>
            <a:chExt cx="24892000" cy="1422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-15146" t="21428" r="-15146" b="21428"/>
            <a:stretch>
              <a:fillRect/>
            </a:stretch>
          </p:blipFill>
          <p:spPr>
            <a:xfrm>
              <a:off x="0" y="0"/>
              <a:ext cx="24892000" cy="14224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2241519">
            <a:off x="-2505075" y="299575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12837">
            <a:off x="9117679" y="5875635"/>
            <a:ext cx="11654798" cy="5812831"/>
          </a:xfrm>
          <a:custGeom>
            <a:avLst/>
            <a:gdLst/>
            <a:ahLst/>
            <a:cxnLst/>
            <a:rect l="l" t="t" r="r" b="b"/>
            <a:pathLst>
              <a:path w="11654798" h="5812831">
                <a:moveTo>
                  <a:pt x="0" y="0"/>
                </a:moveTo>
                <a:lnTo>
                  <a:pt x="11654798" y="0"/>
                </a:lnTo>
                <a:lnTo>
                  <a:pt x="11654798" y="5812830"/>
                </a:lnTo>
                <a:lnTo>
                  <a:pt x="0" y="581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182996">
            <a:off x="-6806746" y="876704"/>
            <a:ext cx="13256626" cy="4954664"/>
          </a:xfrm>
          <a:custGeom>
            <a:avLst/>
            <a:gdLst/>
            <a:ahLst/>
            <a:cxnLst/>
            <a:rect l="l" t="t" r="r" b="b"/>
            <a:pathLst>
              <a:path w="13256626" h="4954664">
                <a:moveTo>
                  <a:pt x="0" y="0"/>
                </a:moveTo>
                <a:lnTo>
                  <a:pt x="13256625" y="0"/>
                </a:lnTo>
                <a:lnTo>
                  <a:pt x="13256625" y="4954664"/>
                </a:lnTo>
                <a:lnTo>
                  <a:pt x="0" y="495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17844" y="3818013"/>
            <a:ext cx="3543794" cy="3969627"/>
          </a:xfrm>
          <a:custGeom>
            <a:avLst/>
            <a:gdLst/>
            <a:ahLst/>
            <a:cxnLst/>
            <a:rect l="l" t="t" r="r" b="b"/>
            <a:pathLst>
              <a:path w="3543794" h="3969627">
                <a:moveTo>
                  <a:pt x="0" y="0"/>
                </a:moveTo>
                <a:lnTo>
                  <a:pt x="3543794" y="0"/>
                </a:lnTo>
                <a:lnTo>
                  <a:pt x="3543794" y="3969627"/>
                </a:lnTo>
                <a:lnTo>
                  <a:pt x="0" y="3969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230828" y="6453024"/>
            <a:ext cx="3771521" cy="3300081"/>
          </a:xfrm>
          <a:custGeom>
            <a:avLst/>
            <a:gdLst/>
            <a:ahLst/>
            <a:cxnLst/>
            <a:rect l="l" t="t" r="r" b="b"/>
            <a:pathLst>
              <a:path w="3771521" h="3300081">
                <a:moveTo>
                  <a:pt x="0" y="0"/>
                </a:moveTo>
                <a:lnTo>
                  <a:pt x="3771521" y="0"/>
                </a:lnTo>
                <a:lnTo>
                  <a:pt x="3771521" y="3300081"/>
                </a:lnTo>
                <a:lnTo>
                  <a:pt x="0" y="33000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381000" y="2095500"/>
            <a:ext cx="10668000" cy="8001000"/>
          </a:xfrm>
          <a:custGeom>
            <a:avLst/>
            <a:gdLst/>
            <a:ahLst/>
            <a:cxnLst/>
            <a:rect l="l" t="t" r="r" b="b"/>
            <a:pathLst>
              <a:path w="10668000" h="8001000">
                <a:moveTo>
                  <a:pt x="0" y="0"/>
                </a:moveTo>
                <a:lnTo>
                  <a:pt x="10668000" y="0"/>
                </a:lnTo>
                <a:lnTo>
                  <a:pt x="10668000" y="8001000"/>
                </a:lnTo>
                <a:lnTo>
                  <a:pt x="0" y="8001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49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453313" y="727368"/>
            <a:ext cx="1690687" cy="1974263"/>
          </a:xfrm>
          <a:custGeom>
            <a:avLst/>
            <a:gdLst/>
            <a:ahLst/>
            <a:cxnLst/>
            <a:rect l="l" t="t" r="r" b="b"/>
            <a:pathLst>
              <a:path w="1690687" h="1974263">
                <a:moveTo>
                  <a:pt x="0" y="0"/>
                </a:moveTo>
                <a:lnTo>
                  <a:pt x="1690687" y="0"/>
                </a:lnTo>
                <a:lnTo>
                  <a:pt x="1690687" y="1974264"/>
                </a:lnTo>
                <a:lnTo>
                  <a:pt x="0" y="19742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629335" y="800100"/>
            <a:ext cx="6769200" cy="9620250"/>
            <a:chOff x="0" y="0"/>
            <a:chExt cx="9025600" cy="12827000"/>
          </a:xfrm>
        </p:grpSpPr>
        <p:sp>
          <p:nvSpPr>
            <p:cNvPr id="12" name="Freeform 12"/>
            <p:cNvSpPr/>
            <p:nvPr/>
          </p:nvSpPr>
          <p:spPr>
            <a:xfrm>
              <a:off x="1065570" y="5928330"/>
              <a:ext cx="7960030" cy="6898670"/>
            </a:xfrm>
            <a:custGeom>
              <a:avLst/>
              <a:gdLst/>
              <a:ahLst/>
              <a:cxnLst/>
              <a:rect l="l" t="t" r="r" b="b"/>
              <a:pathLst>
                <a:path w="7960030" h="6898670">
                  <a:moveTo>
                    <a:pt x="0" y="0"/>
                  </a:moveTo>
                  <a:lnTo>
                    <a:pt x="7960030" y="0"/>
                  </a:lnTo>
                  <a:lnTo>
                    <a:pt x="7960030" y="6898670"/>
                  </a:lnTo>
                  <a:lnTo>
                    <a:pt x="0" y="689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-138376" t="-8593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9025600" cy="6431911"/>
            </a:xfrm>
            <a:custGeom>
              <a:avLst/>
              <a:gdLst/>
              <a:ahLst/>
              <a:cxnLst/>
              <a:rect l="l" t="t" r="r" b="b"/>
              <a:pathLst>
                <a:path w="9025600" h="6431911">
                  <a:moveTo>
                    <a:pt x="0" y="0"/>
                  </a:moveTo>
                  <a:lnTo>
                    <a:pt x="9025600" y="0"/>
                  </a:lnTo>
                  <a:lnTo>
                    <a:pt x="9025600" y="6431911"/>
                  </a:lnTo>
                  <a:lnTo>
                    <a:pt x="0" y="6431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-110233" b="-994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14858" y="3044070"/>
            <a:ext cx="7400284" cy="674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960" lvl="1" indent="-410980" algn="l">
              <a:lnSpc>
                <a:spcPts val="5329"/>
              </a:lnSpc>
              <a:buFont typeface="Arial"/>
              <a:buChar char="•"/>
            </a:pPr>
            <a:r>
              <a:rPr lang="en-US" sz="3807" b="1" spc="-19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Imagine a novice geologist, new to rocks</a:t>
            </a:r>
          </a:p>
          <a:p>
            <a:pPr algn="l">
              <a:lnSpc>
                <a:spcPts val="5329"/>
              </a:lnSpc>
            </a:pPr>
            <a:endParaRPr lang="en-US" sz="3807" b="1" spc="-19">
              <a:solidFill>
                <a:srgbClr val="212F3F"/>
              </a:solidFill>
              <a:latin typeface="Caveat Bold"/>
              <a:ea typeface="Caveat Bold"/>
              <a:cs typeface="Caveat Bold"/>
              <a:sym typeface="Caveat Bold"/>
            </a:endParaRPr>
          </a:p>
          <a:p>
            <a:pPr marL="821960" lvl="1" indent="-410980" algn="l">
              <a:lnSpc>
                <a:spcPts val="5329"/>
              </a:lnSpc>
              <a:buFont typeface="Arial"/>
              <a:buChar char="•"/>
            </a:pPr>
            <a:r>
              <a:rPr lang="en-US" sz="3807" b="1" spc="-19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He studies them, looking at field guides, making comparisons until he can identify them on his own</a:t>
            </a:r>
          </a:p>
          <a:p>
            <a:pPr algn="l">
              <a:lnSpc>
                <a:spcPts val="5329"/>
              </a:lnSpc>
            </a:pPr>
            <a:endParaRPr lang="en-US" sz="3807" b="1" spc="-19">
              <a:solidFill>
                <a:srgbClr val="212F3F"/>
              </a:solidFill>
              <a:latin typeface="Caveat Bold"/>
              <a:ea typeface="Caveat Bold"/>
              <a:cs typeface="Caveat Bold"/>
              <a:sym typeface="Caveat Bold"/>
            </a:endParaRPr>
          </a:p>
          <a:p>
            <a:pPr marL="821960" lvl="1" indent="-410980" algn="l">
              <a:lnSpc>
                <a:spcPts val="5329"/>
              </a:lnSpc>
              <a:buFont typeface="Arial"/>
              <a:buChar char="•"/>
            </a:pPr>
            <a:r>
              <a:rPr lang="en-US" sz="3807" b="1" spc="-19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 The same thing is done using computers, data (like images or words), and labels that give meaning to data features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8313" y="1466541"/>
            <a:ext cx="5715000" cy="75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0"/>
              </a:lnSpc>
            </a:pPr>
            <a:r>
              <a:rPr lang="en-US" sz="5200" b="1" spc="-26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Machine Learning 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" y="0"/>
            <a:ext cx="18669000" cy="10668000"/>
            <a:chOff x="0" y="0"/>
            <a:chExt cx="24892000" cy="1422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-15146" t="21428" r="-15146" b="21428"/>
            <a:stretch>
              <a:fillRect/>
            </a:stretch>
          </p:blipFill>
          <p:spPr>
            <a:xfrm>
              <a:off x="0" y="0"/>
              <a:ext cx="24892000" cy="14224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659665">
            <a:off x="10662015" y="2865892"/>
            <a:ext cx="8266643" cy="8266643"/>
          </a:xfrm>
          <a:custGeom>
            <a:avLst/>
            <a:gdLst/>
            <a:ahLst/>
            <a:cxnLst/>
            <a:rect l="l" t="t" r="r" b="b"/>
            <a:pathLst>
              <a:path w="8266643" h="8266643">
                <a:moveTo>
                  <a:pt x="0" y="0"/>
                </a:moveTo>
                <a:lnTo>
                  <a:pt x="8266643" y="0"/>
                </a:lnTo>
                <a:lnTo>
                  <a:pt x="8266643" y="8266643"/>
                </a:lnTo>
                <a:lnTo>
                  <a:pt x="0" y="8266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6200000">
            <a:off x="6081802" y="-1728698"/>
            <a:ext cx="7620000" cy="13744395"/>
          </a:xfrm>
          <a:custGeom>
            <a:avLst/>
            <a:gdLst/>
            <a:ahLst/>
            <a:cxnLst/>
            <a:rect l="l" t="t" r="r" b="b"/>
            <a:pathLst>
              <a:path w="7620000" h="13744395">
                <a:moveTo>
                  <a:pt x="7620000" y="13744396"/>
                </a:moveTo>
                <a:lnTo>
                  <a:pt x="0" y="13744396"/>
                </a:lnTo>
                <a:lnTo>
                  <a:pt x="0" y="0"/>
                </a:lnTo>
                <a:lnTo>
                  <a:pt x="7620000" y="0"/>
                </a:lnTo>
                <a:lnTo>
                  <a:pt x="7620000" y="137443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465" t="-25514" r="-132479" b="-235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464158" y="5143500"/>
            <a:ext cx="3543794" cy="3969627"/>
          </a:xfrm>
          <a:custGeom>
            <a:avLst/>
            <a:gdLst/>
            <a:ahLst/>
            <a:cxnLst/>
            <a:rect l="l" t="t" r="r" b="b"/>
            <a:pathLst>
              <a:path w="3543794" h="3969627">
                <a:moveTo>
                  <a:pt x="0" y="0"/>
                </a:moveTo>
                <a:lnTo>
                  <a:pt x="3543795" y="0"/>
                </a:lnTo>
                <a:lnTo>
                  <a:pt x="3543795" y="3969627"/>
                </a:lnTo>
                <a:lnTo>
                  <a:pt x="0" y="3969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31766" y="2243142"/>
            <a:ext cx="8889987" cy="5800717"/>
          </a:xfrm>
          <a:custGeom>
            <a:avLst/>
            <a:gdLst/>
            <a:ahLst/>
            <a:cxnLst/>
            <a:rect l="l" t="t" r="r" b="b"/>
            <a:pathLst>
              <a:path w="8889987" h="5800717">
                <a:moveTo>
                  <a:pt x="0" y="0"/>
                </a:moveTo>
                <a:lnTo>
                  <a:pt x="8889987" y="0"/>
                </a:lnTo>
                <a:lnTo>
                  <a:pt x="8889987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580000">
            <a:off x="887207" y="1253490"/>
            <a:ext cx="8893586" cy="7620000"/>
          </a:xfrm>
          <a:custGeom>
            <a:avLst/>
            <a:gdLst/>
            <a:ahLst/>
            <a:cxnLst/>
            <a:rect l="l" t="t" r="r" b="b"/>
            <a:pathLst>
              <a:path w="8893586" h="7620000">
                <a:moveTo>
                  <a:pt x="0" y="0"/>
                </a:moveTo>
                <a:lnTo>
                  <a:pt x="8893586" y="0"/>
                </a:lnTo>
                <a:lnTo>
                  <a:pt x="8893586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1131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464158" y="7414420"/>
            <a:ext cx="6486453" cy="3114153"/>
          </a:xfrm>
          <a:custGeom>
            <a:avLst/>
            <a:gdLst/>
            <a:ahLst/>
            <a:cxnLst/>
            <a:rect l="l" t="t" r="r" b="b"/>
            <a:pathLst>
              <a:path w="6486453" h="3114153">
                <a:moveTo>
                  <a:pt x="0" y="0"/>
                </a:moveTo>
                <a:lnTo>
                  <a:pt x="6486453" y="0"/>
                </a:lnTo>
                <a:lnTo>
                  <a:pt x="6486453" y="3114154"/>
                </a:lnTo>
                <a:lnTo>
                  <a:pt x="0" y="31141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032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020981">
            <a:off x="17084757" y="2931231"/>
            <a:ext cx="870131" cy="1115553"/>
          </a:xfrm>
          <a:custGeom>
            <a:avLst/>
            <a:gdLst/>
            <a:ahLst/>
            <a:cxnLst/>
            <a:rect l="l" t="t" r="r" b="b"/>
            <a:pathLst>
              <a:path w="870131" h="1115553">
                <a:moveTo>
                  <a:pt x="0" y="0"/>
                </a:moveTo>
                <a:lnTo>
                  <a:pt x="870132" y="0"/>
                </a:lnTo>
                <a:lnTo>
                  <a:pt x="870132" y="1115553"/>
                </a:lnTo>
                <a:lnTo>
                  <a:pt x="0" y="11155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14150">
            <a:off x="15818978" y="372156"/>
            <a:ext cx="2880645" cy="2157865"/>
          </a:xfrm>
          <a:custGeom>
            <a:avLst/>
            <a:gdLst/>
            <a:ahLst/>
            <a:cxnLst/>
            <a:rect l="l" t="t" r="r" b="b"/>
            <a:pathLst>
              <a:path w="2880645" h="2157865">
                <a:moveTo>
                  <a:pt x="0" y="0"/>
                </a:moveTo>
                <a:lnTo>
                  <a:pt x="2880644" y="0"/>
                </a:lnTo>
                <a:lnTo>
                  <a:pt x="2880644" y="2157865"/>
                </a:lnTo>
                <a:lnTo>
                  <a:pt x="0" y="21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116239" y="-471751"/>
            <a:ext cx="3771521" cy="3300081"/>
          </a:xfrm>
          <a:custGeom>
            <a:avLst/>
            <a:gdLst/>
            <a:ahLst/>
            <a:cxnLst/>
            <a:rect l="l" t="t" r="r" b="b"/>
            <a:pathLst>
              <a:path w="3771521" h="3300081">
                <a:moveTo>
                  <a:pt x="0" y="0"/>
                </a:moveTo>
                <a:lnTo>
                  <a:pt x="3771522" y="0"/>
                </a:lnTo>
                <a:lnTo>
                  <a:pt x="3771522" y="3300081"/>
                </a:lnTo>
                <a:lnTo>
                  <a:pt x="0" y="33000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05806" y="2234294"/>
            <a:ext cx="6685641" cy="702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</a:pPr>
            <a:r>
              <a:rPr lang="en-US" sz="4281" b="1" spc="-21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 1.  Given access to Dr. John Walker’s Raised Field data set on ArcGIS</a:t>
            </a:r>
          </a:p>
          <a:p>
            <a:pPr algn="ctr">
              <a:lnSpc>
                <a:spcPts val="6979"/>
              </a:lnSpc>
            </a:pPr>
            <a:r>
              <a:rPr lang="en-US" sz="4281" b="1" spc="-21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2. Cleaned and labeled data</a:t>
            </a:r>
          </a:p>
          <a:p>
            <a:pPr algn="ctr">
              <a:lnSpc>
                <a:spcPts val="6979"/>
              </a:lnSpc>
            </a:pPr>
            <a:r>
              <a:rPr lang="en-US" sz="4281" b="1" spc="-21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3. Edited a Yolov8 Model made by Olivia Zhang to process data</a:t>
            </a:r>
          </a:p>
          <a:p>
            <a:pPr algn="ctr">
              <a:lnSpc>
                <a:spcPts val="6979"/>
              </a:lnSpc>
            </a:pPr>
            <a:r>
              <a:rPr lang="en-US" sz="4281" b="1" spc="-21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4. Ran it through the new model </a:t>
            </a:r>
          </a:p>
          <a:p>
            <a:pPr algn="ctr">
              <a:lnSpc>
                <a:spcPts val="6979"/>
              </a:lnSpc>
            </a:pPr>
            <a:endParaRPr lang="en-US" sz="4281" b="1" spc="-21">
              <a:solidFill>
                <a:srgbClr val="212F3F"/>
              </a:solidFill>
              <a:latin typeface="Caveat Bold"/>
              <a:ea typeface="Caveat Bold"/>
              <a:cs typeface="Caveat Bold"/>
              <a:sym typeface="Cave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62250" y="1216390"/>
            <a:ext cx="5143500" cy="75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5199" b="1" spc="-25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How we Did It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228094" y="-381000"/>
            <a:ext cx="12480680" cy="11049000"/>
          </a:xfrm>
          <a:custGeom>
            <a:avLst/>
            <a:gdLst/>
            <a:ahLst/>
            <a:cxnLst/>
            <a:rect l="l" t="t" r="r" b="b"/>
            <a:pathLst>
              <a:path w="12480680" h="11049000">
                <a:moveTo>
                  <a:pt x="0" y="0"/>
                </a:moveTo>
                <a:lnTo>
                  <a:pt x="12480680" y="0"/>
                </a:lnTo>
                <a:lnTo>
                  <a:pt x="12480680" y="11049000"/>
                </a:lnTo>
                <a:lnTo>
                  <a:pt x="0" y="1104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444" r="-277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251606">
            <a:off x="-1805655" y="135041"/>
            <a:ext cx="12250079" cy="9638741"/>
          </a:xfrm>
          <a:custGeom>
            <a:avLst/>
            <a:gdLst/>
            <a:ahLst/>
            <a:cxnLst/>
            <a:rect l="l" t="t" r="r" b="b"/>
            <a:pathLst>
              <a:path w="12250079" h="9638741">
                <a:moveTo>
                  <a:pt x="0" y="0"/>
                </a:moveTo>
                <a:lnTo>
                  <a:pt x="12250079" y="0"/>
                </a:lnTo>
                <a:lnTo>
                  <a:pt x="12250079" y="9638741"/>
                </a:lnTo>
                <a:lnTo>
                  <a:pt x="0" y="9638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2609" r="-1145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84952" y="2114480"/>
            <a:ext cx="6817339" cy="6115554"/>
          </a:xfrm>
          <a:custGeom>
            <a:avLst/>
            <a:gdLst/>
            <a:ahLst/>
            <a:cxnLst/>
            <a:rect l="l" t="t" r="r" b="b"/>
            <a:pathLst>
              <a:path w="6817339" h="6115554">
                <a:moveTo>
                  <a:pt x="0" y="0"/>
                </a:moveTo>
                <a:lnTo>
                  <a:pt x="6817338" y="0"/>
                </a:lnTo>
                <a:lnTo>
                  <a:pt x="6817338" y="6115553"/>
                </a:lnTo>
                <a:lnTo>
                  <a:pt x="0" y="6115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012750" y="2114480"/>
            <a:ext cx="7094556" cy="6145032"/>
          </a:xfrm>
          <a:custGeom>
            <a:avLst/>
            <a:gdLst/>
            <a:ahLst/>
            <a:cxnLst/>
            <a:rect l="l" t="t" r="r" b="b"/>
            <a:pathLst>
              <a:path w="7094556" h="6145032">
                <a:moveTo>
                  <a:pt x="0" y="0"/>
                </a:moveTo>
                <a:lnTo>
                  <a:pt x="7094556" y="0"/>
                </a:lnTo>
                <a:lnTo>
                  <a:pt x="7094556" y="6145031"/>
                </a:lnTo>
                <a:lnTo>
                  <a:pt x="0" y="61450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457604" y="2114480"/>
            <a:ext cx="7603391" cy="6030937"/>
          </a:xfrm>
          <a:custGeom>
            <a:avLst/>
            <a:gdLst/>
            <a:ahLst/>
            <a:cxnLst/>
            <a:rect l="l" t="t" r="r" b="b"/>
            <a:pathLst>
              <a:path w="7603391" h="6030937">
                <a:moveTo>
                  <a:pt x="0" y="0"/>
                </a:moveTo>
                <a:lnTo>
                  <a:pt x="7603392" y="0"/>
                </a:lnTo>
                <a:lnTo>
                  <a:pt x="7603392" y="6030936"/>
                </a:lnTo>
                <a:lnTo>
                  <a:pt x="0" y="60309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939630" y="8500453"/>
            <a:ext cx="1515695" cy="15156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A44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68434" y="8533472"/>
            <a:ext cx="1515695" cy="151569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EEC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" y="-190500"/>
            <a:ext cx="18669000" cy="10668000"/>
            <a:chOff x="0" y="0"/>
            <a:chExt cx="24892000" cy="1422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-15146" t="21428" r="-15146" b="21428"/>
            <a:stretch>
              <a:fillRect/>
            </a:stretch>
          </p:blipFill>
          <p:spPr>
            <a:xfrm>
              <a:off x="0" y="0"/>
              <a:ext cx="24892000" cy="14224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07720">
            <a:off x="10658412" y="268773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22540" y="1333500"/>
            <a:ext cx="15242921" cy="7620000"/>
          </a:xfrm>
          <a:custGeom>
            <a:avLst/>
            <a:gdLst/>
            <a:ahLst/>
            <a:cxnLst/>
            <a:rect l="l" t="t" r="r" b="b"/>
            <a:pathLst>
              <a:path w="15242921" h="7620000">
                <a:moveTo>
                  <a:pt x="0" y="0"/>
                </a:moveTo>
                <a:lnTo>
                  <a:pt x="15242920" y="0"/>
                </a:lnTo>
                <a:lnTo>
                  <a:pt x="1524292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444" r="-14968" b="-90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77196" y="6255770"/>
            <a:ext cx="1690687" cy="1974263"/>
          </a:xfrm>
          <a:custGeom>
            <a:avLst/>
            <a:gdLst/>
            <a:ahLst/>
            <a:cxnLst/>
            <a:rect l="l" t="t" r="r" b="b"/>
            <a:pathLst>
              <a:path w="1690687" h="1974263">
                <a:moveTo>
                  <a:pt x="0" y="0"/>
                </a:moveTo>
                <a:lnTo>
                  <a:pt x="1690687" y="0"/>
                </a:lnTo>
                <a:lnTo>
                  <a:pt x="1690687" y="1974263"/>
                </a:lnTo>
                <a:lnTo>
                  <a:pt x="0" y="1974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96781" y="2849804"/>
            <a:ext cx="962519" cy="1158392"/>
          </a:xfrm>
          <a:custGeom>
            <a:avLst/>
            <a:gdLst/>
            <a:ahLst/>
            <a:cxnLst/>
            <a:rect l="l" t="t" r="r" b="b"/>
            <a:pathLst>
              <a:path w="962519" h="1158392">
                <a:moveTo>
                  <a:pt x="0" y="0"/>
                </a:moveTo>
                <a:lnTo>
                  <a:pt x="962519" y="0"/>
                </a:lnTo>
                <a:lnTo>
                  <a:pt x="962519" y="1158392"/>
                </a:lnTo>
                <a:lnTo>
                  <a:pt x="0" y="1158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90916" y="5332529"/>
            <a:ext cx="6990865" cy="3385894"/>
          </a:xfrm>
          <a:custGeom>
            <a:avLst/>
            <a:gdLst/>
            <a:ahLst/>
            <a:cxnLst/>
            <a:rect l="l" t="t" r="r" b="b"/>
            <a:pathLst>
              <a:path w="6990865" h="3385894">
                <a:moveTo>
                  <a:pt x="0" y="0"/>
                </a:moveTo>
                <a:lnTo>
                  <a:pt x="6990865" y="0"/>
                </a:lnTo>
                <a:lnTo>
                  <a:pt x="6990865" y="3385894"/>
                </a:lnTo>
                <a:lnTo>
                  <a:pt x="0" y="3385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17" b="-16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0916" y="1547198"/>
            <a:ext cx="6990865" cy="3502069"/>
          </a:xfrm>
          <a:custGeom>
            <a:avLst/>
            <a:gdLst/>
            <a:ahLst/>
            <a:cxnLst/>
            <a:rect l="l" t="t" r="r" b="b"/>
            <a:pathLst>
              <a:path w="6990865" h="3502069">
                <a:moveTo>
                  <a:pt x="0" y="0"/>
                </a:moveTo>
                <a:lnTo>
                  <a:pt x="6990865" y="0"/>
                </a:lnTo>
                <a:lnTo>
                  <a:pt x="6990865" y="3502069"/>
                </a:lnTo>
                <a:lnTo>
                  <a:pt x="0" y="35020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412275" y="2849804"/>
            <a:ext cx="6884506" cy="4965450"/>
          </a:xfrm>
          <a:custGeom>
            <a:avLst/>
            <a:gdLst/>
            <a:ahLst/>
            <a:cxnLst/>
            <a:rect l="l" t="t" r="r" b="b"/>
            <a:pathLst>
              <a:path w="6884506" h="4965450">
                <a:moveTo>
                  <a:pt x="0" y="0"/>
                </a:moveTo>
                <a:lnTo>
                  <a:pt x="6884506" y="0"/>
                </a:lnTo>
                <a:lnTo>
                  <a:pt x="6884506" y="4965450"/>
                </a:lnTo>
                <a:lnTo>
                  <a:pt x="0" y="49654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63380" y="472547"/>
            <a:ext cx="13716000" cy="1475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5200" b="1" spc="-26" dirty="0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Results</a:t>
            </a:r>
          </a:p>
          <a:p>
            <a:pPr marL="0" lvl="0" indent="0" algn="ctr">
              <a:lnSpc>
                <a:spcPts val="5720"/>
              </a:lnSpc>
              <a:spcBef>
                <a:spcPct val="0"/>
              </a:spcBef>
            </a:pPr>
            <a:endParaRPr lang="en-US" sz="5200" b="1" spc="-26" dirty="0">
              <a:solidFill>
                <a:srgbClr val="212F3F"/>
              </a:solidFill>
              <a:latin typeface="Caveat Bold"/>
              <a:ea typeface="Caveat Bold"/>
              <a:cs typeface="Caveat Bold"/>
              <a:sym typeface="Cave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7196" y="1375748"/>
            <a:ext cx="505745" cy="82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  <a:spcBef>
                <a:spcPct val="0"/>
              </a:spcBef>
            </a:pPr>
            <a:r>
              <a:rPr lang="en-US" sz="4281" spc="-21">
                <a:solidFill>
                  <a:srgbClr val="212F3F"/>
                </a:solidFill>
                <a:latin typeface="Caveat"/>
                <a:ea typeface="Caveat"/>
                <a:cs typeface="Caveat"/>
                <a:sym typeface="Caveat"/>
              </a:rPr>
              <a:t>V1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7196" y="5161079"/>
            <a:ext cx="505745" cy="82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  <a:spcBef>
                <a:spcPct val="0"/>
              </a:spcBef>
            </a:pPr>
            <a:r>
              <a:rPr lang="en-US" sz="4281" spc="-21">
                <a:solidFill>
                  <a:srgbClr val="212F3F"/>
                </a:solidFill>
                <a:latin typeface="Caveat"/>
                <a:ea typeface="Caveat"/>
                <a:cs typeface="Caveat"/>
                <a:sym typeface="Caveat"/>
              </a:rPr>
              <a:t>V2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01656" y="1955567"/>
            <a:ext cx="962519" cy="830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  <a:spcBef>
                <a:spcPct val="0"/>
              </a:spcBef>
            </a:pPr>
            <a:r>
              <a:rPr lang="en-US" sz="4281" spc="-21" dirty="0">
                <a:solidFill>
                  <a:srgbClr val="212F3F"/>
                </a:solidFill>
                <a:latin typeface="Caveat"/>
                <a:ea typeface="Caveat"/>
                <a:cs typeface="Caveat"/>
                <a:sym typeface="Caveat"/>
              </a:rPr>
              <a:t>V1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" y="-190500"/>
            <a:ext cx="18669000" cy="10668000"/>
            <a:chOff x="0" y="0"/>
            <a:chExt cx="24892000" cy="1422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-15146" t="21428" r="-15146" b="21428"/>
            <a:stretch>
              <a:fillRect/>
            </a:stretch>
          </p:blipFill>
          <p:spPr>
            <a:xfrm>
              <a:off x="0" y="0"/>
              <a:ext cx="24892000" cy="14224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9431119">
            <a:off x="-3688405" y="-1098363"/>
            <a:ext cx="11731152" cy="5850912"/>
          </a:xfrm>
          <a:custGeom>
            <a:avLst/>
            <a:gdLst/>
            <a:ahLst/>
            <a:cxnLst/>
            <a:rect l="l" t="t" r="r" b="b"/>
            <a:pathLst>
              <a:path w="11731152" h="5850912">
                <a:moveTo>
                  <a:pt x="0" y="0"/>
                </a:moveTo>
                <a:lnTo>
                  <a:pt x="11731151" y="0"/>
                </a:lnTo>
                <a:lnTo>
                  <a:pt x="11731151" y="5850912"/>
                </a:lnTo>
                <a:lnTo>
                  <a:pt x="0" y="5850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19950">
            <a:off x="-868410" y="-769990"/>
            <a:ext cx="6091161" cy="6022636"/>
          </a:xfrm>
          <a:custGeom>
            <a:avLst/>
            <a:gdLst/>
            <a:ahLst/>
            <a:cxnLst/>
            <a:rect l="l" t="t" r="r" b="b"/>
            <a:pathLst>
              <a:path w="6091161" h="6022636">
                <a:moveTo>
                  <a:pt x="0" y="0"/>
                </a:moveTo>
                <a:lnTo>
                  <a:pt x="6091161" y="0"/>
                </a:lnTo>
                <a:lnTo>
                  <a:pt x="6091161" y="6022636"/>
                </a:lnTo>
                <a:lnTo>
                  <a:pt x="0" y="602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107728" y="5430681"/>
            <a:ext cx="11998401" cy="5984203"/>
          </a:xfrm>
          <a:custGeom>
            <a:avLst/>
            <a:gdLst/>
            <a:ahLst/>
            <a:cxnLst/>
            <a:rect l="l" t="t" r="r" b="b"/>
            <a:pathLst>
              <a:path w="11998401" h="5984203">
                <a:moveTo>
                  <a:pt x="0" y="0"/>
                </a:moveTo>
                <a:lnTo>
                  <a:pt x="11998401" y="0"/>
                </a:lnTo>
                <a:lnTo>
                  <a:pt x="11998401" y="5984202"/>
                </a:lnTo>
                <a:lnTo>
                  <a:pt x="0" y="5984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3016818" y="1351497"/>
            <a:ext cx="13747182" cy="7620000"/>
          </a:xfrm>
          <a:custGeom>
            <a:avLst/>
            <a:gdLst/>
            <a:ahLst/>
            <a:cxnLst/>
            <a:rect l="l" t="t" r="r" b="b"/>
            <a:pathLst>
              <a:path w="13747182" h="7620000">
                <a:moveTo>
                  <a:pt x="0" y="0"/>
                </a:moveTo>
                <a:lnTo>
                  <a:pt x="13747182" y="0"/>
                </a:lnTo>
                <a:lnTo>
                  <a:pt x="13747182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33" t="-2240" b="-1622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580000">
            <a:off x="887207" y="1253490"/>
            <a:ext cx="8893586" cy="7620000"/>
          </a:xfrm>
          <a:custGeom>
            <a:avLst/>
            <a:gdLst/>
            <a:ahLst/>
            <a:cxnLst/>
            <a:rect l="l" t="t" r="r" b="b"/>
            <a:pathLst>
              <a:path w="8893586" h="7620000">
                <a:moveTo>
                  <a:pt x="0" y="0"/>
                </a:moveTo>
                <a:lnTo>
                  <a:pt x="8893586" y="0"/>
                </a:lnTo>
                <a:lnTo>
                  <a:pt x="8893586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131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4422558" y="6367023"/>
            <a:ext cx="2846267" cy="2986527"/>
          </a:xfrm>
          <a:custGeom>
            <a:avLst/>
            <a:gdLst/>
            <a:ahLst/>
            <a:cxnLst/>
            <a:rect l="l" t="t" r="r" b="b"/>
            <a:pathLst>
              <a:path w="2846267" h="2986527">
                <a:moveTo>
                  <a:pt x="0" y="0"/>
                </a:moveTo>
                <a:lnTo>
                  <a:pt x="2846267" y="0"/>
                </a:lnTo>
                <a:lnTo>
                  <a:pt x="2846267" y="2986527"/>
                </a:lnTo>
                <a:lnTo>
                  <a:pt x="0" y="2986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9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61868" y="1470251"/>
            <a:ext cx="7128159" cy="75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</a:pPr>
            <a:r>
              <a:rPr lang="en-US" sz="5199" b="1" spc="-25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Takeaways &amp; Future Plans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0" y="2512546"/>
            <a:ext cx="5842566" cy="674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107" lvl="1" indent="-408553" algn="ctr">
              <a:lnSpc>
                <a:spcPts val="4163"/>
              </a:lnSpc>
              <a:buFont typeface="Arial"/>
              <a:buChar char="•"/>
            </a:pPr>
            <a:r>
              <a:rPr lang="en-US" sz="3784" b="1" spc="-18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Excited to continue explorinug this new fronmtier combining AI and Anthropology</a:t>
            </a:r>
          </a:p>
          <a:p>
            <a:pPr algn="ctr">
              <a:lnSpc>
                <a:spcPts val="4163"/>
              </a:lnSpc>
            </a:pPr>
            <a:endParaRPr lang="en-US" sz="3784" b="1" spc="-18">
              <a:solidFill>
                <a:srgbClr val="212F3F"/>
              </a:solidFill>
              <a:latin typeface="Caveat Bold"/>
              <a:ea typeface="Caveat Bold"/>
              <a:cs typeface="Caveat Bold"/>
              <a:sym typeface="Caveat Bold"/>
            </a:endParaRPr>
          </a:p>
          <a:p>
            <a:pPr marL="817107" lvl="1" indent="-408553" algn="ctr">
              <a:lnSpc>
                <a:spcPts val="4163"/>
              </a:lnSpc>
              <a:buFont typeface="Arial"/>
              <a:buChar char="•"/>
            </a:pPr>
            <a:r>
              <a:rPr lang="en-US" sz="3784" b="1" spc="-18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Will train models on other structures in Bolivia</a:t>
            </a:r>
          </a:p>
          <a:p>
            <a:pPr algn="ctr">
              <a:lnSpc>
                <a:spcPts val="4163"/>
              </a:lnSpc>
            </a:pPr>
            <a:endParaRPr lang="en-US" sz="3784" b="1" spc="-18">
              <a:solidFill>
                <a:srgbClr val="212F3F"/>
              </a:solidFill>
              <a:latin typeface="Caveat Bold"/>
              <a:ea typeface="Caveat Bold"/>
              <a:cs typeface="Caveat Bold"/>
              <a:sym typeface="Caveat Bold"/>
            </a:endParaRPr>
          </a:p>
          <a:p>
            <a:pPr marL="817107" lvl="1" indent="-408553" algn="ctr">
              <a:lnSpc>
                <a:spcPts val="4163"/>
              </a:lnSpc>
              <a:buFont typeface="Arial"/>
              <a:buChar char="•"/>
            </a:pPr>
            <a:r>
              <a:rPr lang="en-US" sz="3784" b="1" spc="-18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Experience working with machine learning models to branmch into computer vision</a:t>
            </a:r>
          </a:p>
          <a:p>
            <a:pPr algn="ctr">
              <a:lnSpc>
                <a:spcPts val="4163"/>
              </a:lnSpc>
            </a:pPr>
            <a:endParaRPr lang="en-US" sz="3784" b="1" spc="-18">
              <a:solidFill>
                <a:srgbClr val="212F3F"/>
              </a:solidFill>
              <a:latin typeface="Caveat Bold"/>
              <a:ea typeface="Caveat Bold"/>
              <a:cs typeface="Caveat Bold"/>
              <a:sym typeface="Caveat Bold"/>
            </a:endParaRPr>
          </a:p>
          <a:p>
            <a:pPr marL="817107" lvl="1" indent="-408553" algn="ctr">
              <a:lnSpc>
                <a:spcPts val="4163"/>
              </a:lnSpc>
              <a:buFont typeface="Arial"/>
              <a:buChar char="•"/>
            </a:pPr>
            <a:r>
              <a:rPr lang="en-US" sz="3784" b="1" spc="-18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Foundation for cultural development modelign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2279428"/>
            <a:ext cx="7037051" cy="563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4"/>
              </a:lnSpc>
            </a:pPr>
            <a:endParaRPr/>
          </a:p>
          <a:p>
            <a:pPr marL="984161" lvl="1" indent="-492080" algn="ctr">
              <a:lnSpc>
                <a:spcPts val="5014"/>
              </a:lnSpc>
              <a:buFont typeface="Arial"/>
              <a:buChar char="•"/>
            </a:pPr>
            <a:r>
              <a:rPr lang="en-US" sz="4558" b="1" spc="-22">
                <a:solidFill>
                  <a:srgbClr val="FEECC7"/>
                </a:solidFill>
                <a:latin typeface="Caveat Bold"/>
                <a:ea typeface="Caveat Bold"/>
                <a:cs typeface="Caveat Bold"/>
                <a:sym typeface="Caveat Bold"/>
              </a:rPr>
              <a:t>Present research with Olivia @ Florida Undergraduate Research Conference</a:t>
            </a:r>
          </a:p>
          <a:p>
            <a:pPr algn="ctr">
              <a:lnSpc>
                <a:spcPts val="5014"/>
              </a:lnSpc>
            </a:pPr>
            <a:endParaRPr lang="en-US" sz="4558" b="1" spc="-22">
              <a:solidFill>
                <a:srgbClr val="FEECC7"/>
              </a:solidFill>
              <a:latin typeface="Caveat Bold"/>
              <a:ea typeface="Caveat Bold"/>
              <a:cs typeface="Caveat Bold"/>
              <a:sym typeface="Caveat Bold"/>
            </a:endParaRPr>
          </a:p>
          <a:p>
            <a:pPr marL="984161" lvl="1" indent="-492080" algn="ctr">
              <a:lnSpc>
                <a:spcPts val="5014"/>
              </a:lnSpc>
              <a:buFont typeface="Arial"/>
              <a:buChar char="•"/>
            </a:pPr>
            <a:r>
              <a:rPr lang="en-US" sz="4558" b="1" spc="-22">
                <a:solidFill>
                  <a:srgbClr val="FEECC7"/>
                </a:solidFill>
                <a:latin typeface="Caveat Bold"/>
                <a:ea typeface="Caveat Bold"/>
                <a:cs typeface="Caveat Bold"/>
                <a:sym typeface="Caveat Bold"/>
              </a:rPr>
              <a:t>Apply machine learning and AI to more behavioral and cultural questions using agentic modeling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" y="-190500"/>
            <a:ext cx="18669000" cy="10668000"/>
            <a:chOff x="0" y="0"/>
            <a:chExt cx="24892000" cy="1422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-78" t="12159" r="1122" b="36666"/>
            <a:stretch>
              <a:fillRect/>
            </a:stretch>
          </p:blipFill>
          <p:spPr>
            <a:xfrm>
              <a:off x="0" y="0"/>
              <a:ext cx="24892000" cy="14224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214918">
            <a:off x="6900076" y="4450521"/>
            <a:ext cx="6630542" cy="6630542"/>
          </a:xfrm>
          <a:custGeom>
            <a:avLst/>
            <a:gdLst/>
            <a:ahLst/>
            <a:cxnLst/>
            <a:rect l="l" t="t" r="r" b="b"/>
            <a:pathLst>
              <a:path w="6630542" h="6630542">
                <a:moveTo>
                  <a:pt x="0" y="0"/>
                </a:moveTo>
                <a:lnTo>
                  <a:pt x="6630542" y="0"/>
                </a:lnTo>
                <a:lnTo>
                  <a:pt x="6630542" y="6630542"/>
                </a:lnTo>
                <a:lnTo>
                  <a:pt x="0" y="6630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14150">
            <a:off x="8162426" y="-356135"/>
            <a:ext cx="2880645" cy="2157865"/>
          </a:xfrm>
          <a:custGeom>
            <a:avLst/>
            <a:gdLst/>
            <a:ahLst/>
            <a:cxnLst/>
            <a:rect l="l" t="t" r="r" b="b"/>
            <a:pathLst>
              <a:path w="2880645" h="2157865">
                <a:moveTo>
                  <a:pt x="0" y="0"/>
                </a:moveTo>
                <a:lnTo>
                  <a:pt x="2880645" y="0"/>
                </a:lnTo>
                <a:lnTo>
                  <a:pt x="2880645" y="2157865"/>
                </a:lnTo>
                <a:lnTo>
                  <a:pt x="0" y="2157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949281">
            <a:off x="15601321" y="-2152543"/>
            <a:ext cx="9111163" cy="9111163"/>
          </a:xfrm>
          <a:custGeom>
            <a:avLst/>
            <a:gdLst/>
            <a:ahLst/>
            <a:cxnLst/>
            <a:rect l="l" t="t" r="r" b="b"/>
            <a:pathLst>
              <a:path w="9111163" h="9111163">
                <a:moveTo>
                  <a:pt x="0" y="0"/>
                </a:moveTo>
                <a:lnTo>
                  <a:pt x="9111163" y="0"/>
                </a:lnTo>
                <a:lnTo>
                  <a:pt x="9111163" y="9111163"/>
                </a:lnTo>
                <a:lnTo>
                  <a:pt x="0" y="9111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473402" y="1028700"/>
            <a:ext cx="3571796" cy="3125322"/>
          </a:xfrm>
          <a:custGeom>
            <a:avLst/>
            <a:gdLst/>
            <a:ahLst/>
            <a:cxnLst/>
            <a:rect l="l" t="t" r="r" b="b"/>
            <a:pathLst>
              <a:path w="3571796" h="3125322">
                <a:moveTo>
                  <a:pt x="0" y="0"/>
                </a:moveTo>
                <a:lnTo>
                  <a:pt x="3571796" y="0"/>
                </a:lnTo>
                <a:lnTo>
                  <a:pt x="3571796" y="3125322"/>
                </a:lnTo>
                <a:lnTo>
                  <a:pt x="0" y="3125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343488" y="2988975"/>
            <a:ext cx="3571796" cy="3125322"/>
          </a:xfrm>
          <a:custGeom>
            <a:avLst/>
            <a:gdLst/>
            <a:ahLst/>
            <a:cxnLst/>
            <a:rect l="l" t="t" r="r" b="b"/>
            <a:pathLst>
              <a:path w="3571796" h="3125322">
                <a:moveTo>
                  <a:pt x="0" y="0"/>
                </a:moveTo>
                <a:lnTo>
                  <a:pt x="3571797" y="0"/>
                </a:lnTo>
                <a:lnTo>
                  <a:pt x="3571797" y="3125322"/>
                </a:lnTo>
                <a:lnTo>
                  <a:pt x="0" y="3125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251606">
            <a:off x="-1805655" y="135041"/>
            <a:ext cx="12250079" cy="9638741"/>
          </a:xfrm>
          <a:custGeom>
            <a:avLst/>
            <a:gdLst/>
            <a:ahLst/>
            <a:cxnLst/>
            <a:rect l="l" t="t" r="r" b="b"/>
            <a:pathLst>
              <a:path w="12250079" h="9638741">
                <a:moveTo>
                  <a:pt x="0" y="0"/>
                </a:moveTo>
                <a:lnTo>
                  <a:pt x="12250079" y="0"/>
                </a:lnTo>
                <a:lnTo>
                  <a:pt x="12250079" y="9638741"/>
                </a:lnTo>
                <a:lnTo>
                  <a:pt x="0" y="96387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2609" r="-1145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244826">
            <a:off x="7964158" y="3612923"/>
            <a:ext cx="2151203" cy="510911"/>
          </a:xfrm>
          <a:custGeom>
            <a:avLst/>
            <a:gdLst/>
            <a:ahLst/>
            <a:cxnLst/>
            <a:rect l="l" t="t" r="r" b="b"/>
            <a:pathLst>
              <a:path w="2151203" h="510911">
                <a:moveTo>
                  <a:pt x="0" y="0"/>
                </a:moveTo>
                <a:lnTo>
                  <a:pt x="2151202" y="0"/>
                </a:lnTo>
                <a:lnTo>
                  <a:pt x="2151202" y="510911"/>
                </a:lnTo>
                <a:lnTo>
                  <a:pt x="0" y="510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86871" y="2065692"/>
            <a:ext cx="7230009" cy="507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 b="1" spc="-60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Thank you FLMNH</a:t>
            </a:r>
          </a:p>
          <a:p>
            <a:pPr marL="0" lvl="0" indent="0" algn="ctr">
              <a:lnSpc>
                <a:spcPts val="13200"/>
              </a:lnSpc>
            </a:pPr>
            <a:r>
              <a:rPr lang="en-US" sz="12000" b="1" spc="-60">
                <a:solidFill>
                  <a:srgbClr val="212F3F"/>
                </a:solidFill>
                <a:latin typeface="Caveat Bold"/>
                <a:ea typeface="Caveat Bold"/>
                <a:cs typeface="Caveat Bold"/>
                <a:sym typeface="Caveat Bold"/>
              </a:rPr>
              <a:t>-RR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227</Words>
  <Application>Microsoft Office PowerPoint</Application>
  <PresentationFormat>Custom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Caveat Bold</vt:lpstr>
      <vt:lpstr>Caveat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Bolivia Using Satellites</dc:title>
  <cp:lastModifiedBy>Rojas, Raul I.</cp:lastModifiedBy>
  <cp:revision>2</cp:revision>
  <dcterms:created xsi:type="dcterms:W3CDTF">2006-08-16T00:00:00Z</dcterms:created>
  <dcterms:modified xsi:type="dcterms:W3CDTF">2025-02-08T23:26:08Z</dcterms:modified>
  <dc:identifier>DAGYcQ1680Y</dc:identifier>
</cp:coreProperties>
</file>